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7"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1" d="100"/>
          <a:sy n="81" d="100"/>
        </p:scale>
        <p:origin x="2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968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8304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9310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2744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022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3698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3506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1540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1570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432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177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8/30/2015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788085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88502"/>
            <a:ext cx="9720072" cy="1499616"/>
          </a:xfrm>
        </p:spPr>
        <p:txBody>
          <a:bodyPr/>
          <a:lstStyle/>
          <a:p>
            <a:r>
              <a:rPr lang="en-US" dirty="0" smtClean="0"/>
              <a:t>Warm up</a:t>
            </a:r>
            <a:endParaRPr lang="en-US" dirty="0"/>
          </a:p>
        </p:txBody>
      </p:sp>
      <p:sp>
        <p:nvSpPr>
          <p:cNvPr id="3" name="Content Placeholder 2"/>
          <p:cNvSpPr>
            <a:spLocks noGrp="1"/>
          </p:cNvSpPr>
          <p:nvPr>
            <p:ph idx="1"/>
          </p:nvPr>
        </p:nvSpPr>
        <p:spPr>
          <a:xfrm>
            <a:off x="1024128" y="949569"/>
            <a:ext cx="9720073" cy="5359791"/>
          </a:xfrm>
        </p:spPr>
        <p:txBody>
          <a:bodyPr>
            <a:normAutofit lnSpcReduction="10000"/>
          </a:bodyPr>
          <a:lstStyle/>
          <a:p>
            <a:r>
              <a:rPr lang="en-US" dirty="0" smtClean="0"/>
              <a:t>Get your </a:t>
            </a:r>
            <a:r>
              <a:rPr lang="en-US" dirty="0" err="1" smtClean="0"/>
              <a:t>chromebooks</a:t>
            </a:r>
            <a:r>
              <a:rPr lang="en-US" dirty="0" smtClean="0"/>
              <a:t> on your way in, but leave them closed.</a:t>
            </a:r>
          </a:p>
          <a:p>
            <a:r>
              <a:rPr lang="en-US" dirty="0" smtClean="0"/>
              <a:t>Read the justification response below, then answer the questions.</a:t>
            </a:r>
            <a:endParaRPr lang="en-US" dirty="0"/>
          </a:p>
          <a:p>
            <a:r>
              <a:rPr lang="en-US" i="1" dirty="0" smtClean="0"/>
              <a:t>In this passage, the mood is eerie. When the main character arrives home, everything is dark and dreary. Line 3 describes the air as “dank and chill,” and the light as “pale and sickly.” This setting gives the readers a sense of fear and contributes to the unsettling mood.</a:t>
            </a:r>
          </a:p>
          <a:p>
            <a:pPr marL="0" indent="0">
              <a:buNone/>
            </a:pPr>
            <a:endParaRPr lang="en-US" dirty="0"/>
          </a:p>
          <a:p>
            <a:pPr marL="457200" indent="-457200">
              <a:buAutoNum type="arabicPeriod"/>
            </a:pPr>
            <a:r>
              <a:rPr lang="en-US" dirty="0" smtClean="0"/>
              <a:t>Be a detective! Based on the clues in the passage, what do you think eerie means? Don’t use a dictionary or the internet-just your brain!</a:t>
            </a:r>
          </a:p>
          <a:p>
            <a:pPr marL="457200" indent="-457200">
              <a:buAutoNum type="arabicPeriod"/>
            </a:pPr>
            <a:r>
              <a:rPr lang="en-US" dirty="0" smtClean="0"/>
              <a:t>What is the response trying to prove?</a:t>
            </a:r>
          </a:p>
          <a:p>
            <a:pPr marL="457200" indent="-457200">
              <a:buAutoNum type="arabicPeriod"/>
            </a:pPr>
            <a:r>
              <a:rPr lang="en-US" dirty="0" smtClean="0"/>
              <a:t>What specific evidence does the response give to prove its claim?</a:t>
            </a:r>
          </a:p>
          <a:p>
            <a:pPr marL="457200" indent="-457200">
              <a:buAutoNum type="arabicPeriod"/>
            </a:pPr>
            <a:r>
              <a:rPr lang="en-US" dirty="0" smtClean="0"/>
              <a:t>How did the response give the quotes context?</a:t>
            </a:r>
          </a:p>
          <a:p>
            <a:pPr marL="457200" indent="-457200">
              <a:buAutoNum type="arabicPeriod"/>
            </a:pPr>
            <a:r>
              <a:rPr lang="en-US" dirty="0" smtClean="0"/>
              <a:t>How did the final sentence help explain how the evidence proved the claim?</a:t>
            </a:r>
          </a:p>
          <a:p>
            <a:pPr marL="457200" indent="-457200">
              <a:buAutoNum type="arabicPeriod"/>
            </a:pPr>
            <a:endParaRPr lang="en-US" dirty="0" smtClean="0"/>
          </a:p>
          <a:p>
            <a:pPr marL="457200" indent="-457200">
              <a:buAutoNum type="arabicPeriod"/>
            </a:pPr>
            <a:endParaRPr lang="en-US" dirty="0"/>
          </a:p>
        </p:txBody>
      </p:sp>
    </p:spTree>
    <p:extLst>
      <p:ext uri="{BB962C8B-B14F-4D97-AF65-F5344CB8AC3E}">
        <p14:creationId xmlns:p14="http://schemas.microsoft.com/office/powerpoint/2010/main" val="439168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give quotes context</a:t>
            </a:r>
            <a:endParaRPr lang="en-US" dirty="0"/>
          </a:p>
        </p:txBody>
      </p:sp>
      <p:sp>
        <p:nvSpPr>
          <p:cNvPr id="3" name="Content Placeholder 2"/>
          <p:cNvSpPr>
            <a:spLocks noGrp="1"/>
          </p:cNvSpPr>
          <p:nvPr>
            <p:ph idx="1"/>
          </p:nvPr>
        </p:nvSpPr>
        <p:spPr>
          <a:xfrm>
            <a:off x="1024129" y="1770185"/>
            <a:ext cx="10370702" cy="4841630"/>
          </a:xfrm>
        </p:spPr>
        <p:txBody>
          <a:bodyPr/>
          <a:lstStyle/>
          <a:p>
            <a:r>
              <a:rPr lang="en-US" dirty="0" smtClean="0"/>
              <a:t>1. Use introductory phrases like:</a:t>
            </a:r>
          </a:p>
          <a:p>
            <a:pPr lvl="1"/>
            <a:r>
              <a:rPr lang="en-US" dirty="0" smtClean="0"/>
              <a:t>In the passage it states, “…</a:t>
            </a:r>
          </a:p>
          <a:p>
            <a:pPr lvl="1"/>
            <a:r>
              <a:rPr lang="en-US" dirty="0" smtClean="0"/>
              <a:t>Line 3 states, “…</a:t>
            </a:r>
          </a:p>
          <a:p>
            <a:r>
              <a:rPr lang="en-US" dirty="0" smtClean="0"/>
              <a:t>2. Start the sentence with your own words and finish with the part of the quote that makes sense.</a:t>
            </a:r>
          </a:p>
          <a:p>
            <a:pPr lvl="1"/>
            <a:r>
              <a:rPr lang="en-US" dirty="0" smtClean="0"/>
              <a:t>Ex. We know that Natasha was enjoying being waited on because it “gave her immense pleasure.”</a:t>
            </a:r>
          </a:p>
          <a:p>
            <a:r>
              <a:rPr lang="en-US" dirty="0" smtClean="0"/>
              <a:t>3. Tell what the quote is going to say in your own words, then follow with a colon (:) and the actual quote.</a:t>
            </a:r>
          </a:p>
          <a:p>
            <a:pPr lvl="1"/>
            <a:r>
              <a:rPr lang="en-US" dirty="0" smtClean="0"/>
              <a:t>Ex. Natasha enjoyed the thought of someone else doing things for her: “The thought of a waiter bringing her dinner and cleaning the dishes afterwards gave her immense pleasure.”</a:t>
            </a:r>
          </a:p>
          <a:p>
            <a:pPr lvl="1"/>
            <a:r>
              <a:rPr lang="en-US" dirty="0" smtClean="0"/>
              <a:t> </a:t>
            </a:r>
            <a:endParaRPr lang="en-US" dirty="0"/>
          </a:p>
        </p:txBody>
      </p:sp>
    </p:spTree>
    <p:extLst>
      <p:ext uri="{BB962C8B-B14F-4D97-AF65-F5344CB8AC3E}">
        <p14:creationId xmlns:p14="http://schemas.microsoft.com/office/powerpoint/2010/main" val="1705503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xfrm>
            <a:off x="1024128" y="1863969"/>
            <a:ext cx="9720073" cy="4445391"/>
          </a:xfrm>
        </p:spPr>
        <p:txBody>
          <a:bodyPr/>
          <a:lstStyle/>
          <a:p>
            <a:r>
              <a:rPr lang="en-US" dirty="0" smtClean="0"/>
              <a:t>Read the passage below, then answer the question by introducing your textual evidence all three ways.</a:t>
            </a:r>
          </a:p>
          <a:p>
            <a:r>
              <a:rPr lang="en-US" dirty="0" smtClean="0"/>
              <a:t>Sarah slowly walked through the cemetery. Tears prickled the corners of her eyes, and she bit her lip to stifle her sobs. She counted her steps as she stared down at her dark shoes. “One, two, three, four…” The lump in her throat seemed permanently lodged there.</a:t>
            </a:r>
          </a:p>
          <a:p>
            <a:r>
              <a:rPr lang="en-US" dirty="0" smtClean="0"/>
              <a:t>What kind of emotion is Sarah feeling? Use textual evidence to support your claim.</a:t>
            </a:r>
          </a:p>
          <a:p>
            <a:r>
              <a:rPr lang="en-US" dirty="0" smtClean="0"/>
              <a:t>1. Introductory phrase</a:t>
            </a:r>
          </a:p>
          <a:p>
            <a:r>
              <a:rPr lang="en-US" dirty="0" smtClean="0"/>
              <a:t>2. Start sentence with your own words, end with part of a quote</a:t>
            </a:r>
          </a:p>
          <a:p>
            <a:r>
              <a:rPr lang="en-US" dirty="0" smtClean="0"/>
              <a:t>3. Sum up the quote in your own words, then use a colon before the quote</a:t>
            </a:r>
            <a:endParaRPr lang="en-US" dirty="0"/>
          </a:p>
        </p:txBody>
      </p:sp>
    </p:spTree>
    <p:extLst>
      <p:ext uri="{BB962C8B-B14F-4D97-AF65-F5344CB8AC3E}">
        <p14:creationId xmlns:p14="http://schemas.microsoft.com/office/powerpoint/2010/main" val="2346821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879231"/>
            <a:ext cx="9720073" cy="5430129"/>
          </a:xfrm>
        </p:spPr>
        <p:txBody>
          <a:bodyPr/>
          <a:lstStyle/>
          <a:p>
            <a:r>
              <a:rPr lang="en-US" dirty="0" smtClean="0"/>
              <a:t>He saw her open the door to the classroom, and his heart skipped a beat. Why was she late? Had she missed her bus? It didn’t matter. It only mattered that she was here. He longingly looked over at her as she bent over her paper. Her shiny dark hair curled softly around her shoulders, and her deep brown eyes flashed around the room. Had she seen him? Did she ever see him? Or was he just a nameless face; a faceless name…</a:t>
            </a:r>
          </a:p>
          <a:p>
            <a:endParaRPr lang="en-US" dirty="0"/>
          </a:p>
          <a:p>
            <a:r>
              <a:rPr lang="en-US" dirty="0" smtClean="0"/>
              <a:t>How does the character in the passage feel about the girl described? Use textual evidence to support your claim.</a:t>
            </a:r>
            <a:endParaRPr lang="en-US" dirty="0"/>
          </a:p>
        </p:txBody>
      </p:sp>
    </p:spTree>
    <p:extLst>
      <p:ext uri="{BB962C8B-B14F-4D97-AF65-F5344CB8AC3E}">
        <p14:creationId xmlns:p14="http://schemas.microsoft.com/office/powerpoint/2010/main" val="29680160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54</TotalTime>
  <Words>527</Words>
  <Application>Microsoft Office PowerPoint</Application>
  <PresentationFormat>Widescreen</PresentationFormat>
  <Paragraphs>29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Tw Cen MT</vt:lpstr>
      <vt:lpstr>Tw Cen MT Condensed</vt:lpstr>
      <vt:lpstr>Wingdings 3</vt:lpstr>
      <vt:lpstr>Integral</vt:lpstr>
      <vt:lpstr>Warm up</vt:lpstr>
      <vt:lpstr>Ways to give quotes context</vt:lpstr>
      <vt:lpstr>Practice!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Garver, Kiley</dc:creator>
  <cp:lastModifiedBy>Garver, Kiley</cp:lastModifiedBy>
  <cp:revision>7</cp:revision>
  <dcterms:created xsi:type="dcterms:W3CDTF">2015-08-30T22:21:40Z</dcterms:created>
  <dcterms:modified xsi:type="dcterms:W3CDTF">2015-08-30T23:16:29Z</dcterms:modified>
</cp:coreProperties>
</file>