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Cantarell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4746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196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7851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5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49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0555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2461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9721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4481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893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760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7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9787" y="4367160"/>
            <a:ext cx="10515599" cy="8193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839787" y="987425"/>
            <a:ext cx="10515599" cy="3379734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39787" y="5186516"/>
            <a:ext cx="10514011" cy="682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35343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39787" y="4489398"/>
            <a:ext cx="10514011" cy="15018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446212" y="365125"/>
            <a:ext cx="9302752" cy="2992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720643" y="3365557"/>
            <a:ext cx="8752299" cy="5489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838200" y="4501728"/>
            <a:ext cx="10512423" cy="1489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1111044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“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9787" y="2326966"/>
            <a:ext cx="10515599" cy="2511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9787" y="4850580"/>
            <a:ext cx="10514011" cy="11406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337282" y="1885950"/>
            <a:ext cx="294686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1356798" y="2571750"/>
            <a:ext cx="2927350" cy="3589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3"/>
          </p:nvPr>
        </p:nvSpPr>
        <p:spPr>
          <a:xfrm>
            <a:off x="4587994" y="1885950"/>
            <a:ext cx="293624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4"/>
          </p:nvPr>
        </p:nvSpPr>
        <p:spPr>
          <a:xfrm>
            <a:off x="4577441" y="2571750"/>
            <a:ext cx="2946793" cy="3589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5"/>
          </p:nvPr>
        </p:nvSpPr>
        <p:spPr>
          <a:xfrm>
            <a:off x="7829035" y="1885950"/>
            <a:ext cx="29321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6"/>
          </p:nvPr>
        </p:nvSpPr>
        <p:spPr>
          <a:xfrm>
            <a:off x="7829035" y="2571750"/>
            <a:ext cx="2932112" cy="3589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332084" y="4297503"/>
            <a:ext cx="294004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pic" idx="2"/>
          </p:nvPr>
        </p:nvSpPr>
        <p:spPr>
          <a:xfrm>
            <a:off x="1332084" y="2256353"/>
            <a:ext cx="2940049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457200" marR="0" lvl="1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2pPr>
            <a:lvl3pPr marL="914400" marR="0" lvl="2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3pPr>
            <a:lvl4pPr marL="1371600" marR="0" lvl="3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4pPr>
            <a:lvl5pPr marL="1828800" marR="0" lvl="4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5pPr>
            <a:lvl6pPr marL="2286000" marR="0" lvl="5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6pPr>
            <a:lvl7pPr marL="2743200" marR="0" lvl="6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7pPr>
            <a:lvl8pPr marL="3200400" marR="0" lvl="7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8pPr>
            <a:lvl9pPr marL="3657600" marR="0" lvl="8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3"/>
          </p:nvPr>
        </p:nvSpPr>
        <p:spPr>
          <a:xfrm>
            <a:off x="1332084" y="4873764"/>
            <a:ext cx="2940049" cy="65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4"/>
          </p:nvPr>
        </p:nvSpPr>
        <p:spPr>
          <a:xfrm>
            <a:off x="4568996" y="4297503"/>
            <a:ext cx="293052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5"/>
          </p:nvPr>
        </p:nvSpPr>
        <p:spPr>
          <a:xfrm>
            <a:off x="4568996" y="2256353"/>
            <a:ext cx="2930525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457200" marR="0" lvl="1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2pPr>
            <a:lvl3pPr marL="914400" marR="0" lvl="2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3pPr>
            <a:lvl4pPr marL="1371600" marR="0" lvl="3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4pPr>
            <a:lvl5pPr marL="1828800" marR="0" lvl="4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5pPr>
            <a:lvl6pPr marL="2286000" marR="0" lvl="5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6pPr>
            <a:lvl7pPr marL="2743200" marR="0" lvl="6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7pPr>
            <a:lvl8pPr marL="3200400" marR="0" lvl="7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8pPr>
            <a:lvl9pPr marL="3657600" marR="0" lvl="8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6"/>
          </p:nvPr>
        </p:nvSpPr>
        <p:spPr>
          <a:xfrm>
            <a:off x="4567644" y="4873764"/>
            <a:ext cx="2934406" cy="65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7"/>
          </p:nvPr>
        </p:nvSpPr>
        <p:spPr>
          <a:xfrm>
            <a:off x="7804321" y="4297503"/>
            <a:ext cx="29321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8"/>
          </p:nvPr>
        </p:nvSpPr>
        <p:spPr>
          <a:xfrm>
            <a:off x="7804321" y="2256353"/>
            <a:ext cx="2932112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457200" marR="0" lvl="1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2pPr>
            <a:lvl3pPr marL="914400" marR="0" lvl="2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3pPr>
            <a:lvl4pPr marL="1371600" marR="0" lvl="3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4pPr>
            <a:lvl5pPr marL="1828800" marR="0" lvl="4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5pPr>
            <a:lvl6pPr marL="2286000" marR="0" lvl="5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6pPr>
            <a:lvl7pPr marL="2743200" marR="0" lvl="6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7pPr>
            <a:lvl8pPr marL="3200400" marR="0" lvl="7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8pPr>
            <a:lvl9pPr marL="3657600" marR="0" lvl="8" indent="0" algn="l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9"/>
          </p:nvPr>
        </p:nvSpPr>
        <p:spPr>
          <a:xfrm>
            <a:off x="7804196" y="4873762"/>
            <a:ext cx="2935996" cy="65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 rot="5400000">
            <a:off x="4061231" y="-1115605"/>
            <a:ext cx="4351338" cy="102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209800" y="4464028"/>
            <a:ext cx="9144000" cy="1641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rgbClr val="E2E2E2"/>
              </a:buClr>
              <a:buFont typeface="Cantarel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buClr>
                <a:schemeClr val="lt2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854532" y="4464028"/>
            <a:ext cx="9144000" cy="1641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E2E2E2"/>
              </a:buClr>
              <a:buFont typeface="Cantarel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854532" y="3693673"/>
            <a:ext cx="9144000" cy="754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2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5025215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319839" y="1825625"/>
            <a:ext cx="503395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20000" y="1681163"/>
            <a:ext cx="5025215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20000" y="2505075"/>
            <a:ext cx="5025215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319839" y="1681163"/>
            <a:ext cx="5035548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319839" y="2505075"/>
            <a:ext cx="5035548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20000" y="2057400"/>
            <a:ext cx="3652024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20000" y="2057400"/>
            <a:ext cx="3652024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Cantarell"/>
              <a:buNone/>
              <a:defRPr/>
            </a:lvl1pPr>
            <a:lvl2pPr marL="457200" lvl="1" indent="0" rtl="0">
              <a:spcBef>
                <a:spcPts val="0"/>
              </a:spcBef>
              <a:buFont typeface="Cantarell"/>
              <a:buNone/>
              <a:defRPr/>
            </a:lvl2pPr>
            <a:lvl3pPr marL="914400" lvl="2" indent="0" rtl="0">
              <a:spcBef>
                <a:spcPts val="0"/>
              </a:spcBef>
              <a:buFont typeface="Cantarell"/>
              <a:buNone/>
              <a:defRPr/>
            </a:lvl3pPr>
            <a:lvl4pPr marL="1371600" lvl="3" indent="0" rtl="0">
              <a:spcBef>
                <a:spcPts val="0"/>
              </a:spcBef>
              <a:buFont typeface="Cantarell"/>
              <a:buNone/>
              <a:defRPr/>
            </a:lvl4pPr>
            <a:lvl5pPr marL="1828800" lvl="4" indent="0" rtl="0">
              <a:spcBef>
                <a:spcPts val="0"/>
              </a:spcBef>
              <a:buFont typeface="Cantarell"/>
              <a:buNone/>
              <a:defRPr/>
            </a:lvl5pPr>
            <a:lvl6pPr marL="2286000" lvl="5" indent="0" rtl="0">
              <a:spcBef>
                <a:spcPts val="0"/>
              </a:spcBef>
              <a:buFont typeface="Cantarell"/>
              <a:buNone/>
              <a:defRPr/>
            </a:lvl6pPr>
            <a:lvl7pPr marL="2743200" lvl="6" indent="0" rtl="0">
              <a:spcBef>
                <a:spcPts val="0"/>
              </a:spcBef>
              <a:buFont typeface="Cantarell"/>
              <a:buNone/>
              <a:defRPr/>
            </a:lvl7pPr>
            <a:lvl8pPr marL="3200400" lvl="7" indent="0" rtl="0">
              <a:spcBef>
                <a:spcPts val="0"/>
              </a:spcBef>
              <a:buFont typeface="Cantarell"/>
              <a:buNone/>
              <a:defRPr/>
            </a:lvl8pPr>
            <a:lvl9pPr marL="3657600" lvl="8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Font typeface="Cantarel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7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Font typeface="Arial"/>
              <a:buChar char="•"/>
              <a:defRPr/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Font typeface="Arial"/>
              <a:buChar char="•"/>
              <a:defRPr/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I_GYgGjxF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SzPct val="25000"/>
              <a:buFont typeface="Cantarel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Warm Up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7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Choose ONE argument below and write at least 5 sentences.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Who’s the better basketball player—Kobe or LeBron? Why do you think that?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Who’s the better musical artist—Beyoncé or Rihanna? Why do you think that?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Who’s the better golfer—Rory McIlory or Jordan Speith?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What’s the better phone-iPhone 6 or Samsung Galaxy? Why do you think that?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What’s the better college football team—Alabama or Oregon?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20000" y="304800"/>
            <a:ext cx="10233799" cy="5872163"/>
          </a:xfrm>
        </p:spPr>
        <p:txBody>
          <a:bodyPr numCol="2"/>
          <a:lstStyle/>
          <a:p>
            <a:pPr marL="17780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My Papa’s Waltz</a:t>
            </a:r>
          </a:p>
          <a:p>
            <a:pPr marL="17780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By Theodore Roethke</a:t>
            </a:r>
          </a:p>
          <a:p>
            <a:pPr marL="17780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whiskey on your breath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Could make a small boy dizzy;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But I hung on like death: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Such waltzing was not easy.</a:t>
            </a:r>
          </a:p>
          <a:p>
            <a:pPr marL="17780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We romped until the pans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Slid from the kitchen shelf;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My mother’s countenance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Could not unfrown itself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17780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7780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hand that held my wrist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Was battered on one knuckle;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At every step you missed,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My right ear scraped a buckle.</a:t>
            </a:r>
          </a:p>
          <a:p>
            <a:pPr marL="17780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You beat time on my head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With a palm caked hard with dirt,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Then waltzed me off to bed</a:t>
            </a:r>
          </a:p>
          <a:p>
            <a:pPr marL="17780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Still clinging to your shirt.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SzPct val="25000"/>
              <a:buFont typeface="Cantarel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Textual Evidence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120000" y="1591165"/>
            <a:ext cx="102337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Doesn’t matter WHAT your claim is, it matters how you JUSTIFY it.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5537" y="2221523"/>
            <a:ext cx="4608634" cy="4608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SzPct val="25000"/>
              <a:buFont typeface="Cantarell"/>
              <a:buNone/>
            </a:pPr>
            <a:r>
              <a:rPr lang="en-US" sz="54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Evidence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7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EDEDED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Legally  Blonde clip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SzPct val="25000"/>
              <a:buFont typeface="Arial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Cantarell"/>
                <a:ea typeface="Cantarell"/>
                <a:cs typeface="Cantarell"/>
                <a:sym typeface="Cantarell"/>
                <a:hlinkClick r:id="rId3"/>
              </a:rPr>
              <a:t>https://www.youtube.com/watch?v=_I_GYgGjxFM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rgbClr val="EDEDED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EDEDED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rgbClr val="EDEDED"/>
                </a:solidFill>
                <a:latin typeface="Cantarell"/>
                <a:ea typeface="Cantarell"/>
                <a:cs typeface="Cantarell"/>
                <a:sym typeface="Cantarell"/>
              </a:rPr>
              <a:t>(start at 2:45)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09475" y="-119625"/>
            <a:ext cx="105155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6000" dirty="0"/>
              <a:t>			</a:t>
            </a:r>
            <a:r>
              <a:rPr lang="en-US" sz="6000" dirty="0" smtClean="0">
                <a:solidFill>
                  <a:srgbClr val="FFFFFF"/>
                </a:solidFill>
              </a:rPr>
              <a:t>R</a:t>
            </a:r>
            <a:r>
              <a:rPr lang="en-US" sz="6000" dirty="0">
                <a:solidFill>
                  <a:srgbClr val="FFFFFF"/>
                </a:solidFill>
              </a:rPr>
              <a:t>. A. G. E. 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20000" y="1083600"/>
            <a:ext cx="10233899" cy="56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3600">
                <a:solidFill>
                  <a:srgbClr val="FFFFFF"/>
                </a:solidFill>
              </a:rPr>
              <a:t>R- Restate the question.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3600">
                <a:solidFill>
                  <a:srgbClr val="FFFFFF"/>
                </a:solidFill>
              </a:rPr>
              <a:t>A-Answer the question.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3600">
                <a:solidFill>
                  <a:srgbClr val="FFFFFF"/>
                </a:solidFill>
              </a:rPr>
              <a:t>G-Give evidence.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In the text….    						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The text states…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According to the passage…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One example from the text…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The author states...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3600">
                <a:solidFill>
                  <a:srgbClr val="FFFFFF"/>
                </a:solidFill>
              </a:rPr>
              <a:t>E- Explain evidence. 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This shows…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This demonstrates…</a:t>
            </a: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-US" sz="2400">
                <a:solidFill>
                  <a:srgbClr val="FFFFFF"/>
                </a:solidFill>
              </a:rPr>
              <a:t>These details prove....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70700" y="365125"/>
            <a:ext cx="11477399" cy="581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50800" rtl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FF"/>
                </a:solidFill>
              </a:rPr>
              <a:t>	The telephone rang.  I picked it up, and the voice said, “Block party tonight.” Right then, I knew summer had arrived in North Dakota.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FF"/>
                </a:solidFill>
              </a:rPr>
              <a:t>	</a:t>
            </a:r>
            <a:r>
              <a:rPr lang="en-US" sz="2400" dirty="0" smtClean="0">
                <a:solidFill>
                  <a:srgbClr val="FFFFFF"/>
                </a:solidFill>
              </a:rPr>
              <a:t>I’ll </a:t>
            </a:r>
            <a:r>
              <a:rPr lang="en-US" sz="2400" dirty="0">
                <a:solidFill>
                  <a:srgbClr val="FFFFFF"/>
                </a:solidFill>
              </a:rPr>
              <a:t>tell you, there is nobody who enjoys summer more than North Dakotans, possibly because it takes such a long time getting here.  We emerged from our cocoons blinking into the sun and ready to go.  We take to summer the way a duck takes to water.  We flock to the parks &amp; the swimming pools &amp; the golf courses &amp; the hiking trails &amp; the lakes.  You ask a dozen North Dakotans what summer means to them, and you will get a dozen different answers.  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</a:endParaRP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-US" sz="3600" dirty="0">
                <a:solidFill>
                  <a:srgbClr val="FFFFFF"/>
                </a:solidFill>
              </a:rPr>
              <a:t>What is one thing that the reader can infer about block parties in North Dakota?  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dirty="0">
                <a:solidFill>
                  <a:srgbClr val="F3F3F3"/>
                </a:solidFill>
              </a:rPr>
              <a:t>		</a:t>
            </a:r>
            <a:r>
              <a:rPr lang="en-US" sz="4800" dirty="0" smtClean="0">
                <a:solidFill>
                  <a:srgbClr val="F3F3F3"/>
                </a:solidFill>
              </a:rPr>
              <a:t>R- </a:t>
            </a:r>
            <a:r>
              <a:rPr lang="en-US" sz="4800" dirty="0">
                <a:solidFill>
                  <a:srgbClr val="F3F3F3"/>
                </a:solidFill>
              </a:rPr>
              <a:t>Restate the question</a:t>
            </a:r>
          </a:p>
          <a:p>
            <a:pPr marL="1828800" lvl="0" indent="457200">
              <a:spcBef>
                <a:spcPts val="0"/>
              </a:spcBef>
              <a:buNone/>
            </a:pPr>
            <a:r>
              <a:rPr lang="en-US" sz="4800" dirty="0">
                <a:solidFill>
                  <a:srgbClr val="F3F3F3"/>
                </a:solidFill>
              </a:rPr>
              <a:t>A-Answer the question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3600">
                <a:solidFill>
                  <a:srgbClr val="FFFFFF"/>
                </a:solidFill>
              </a:rPr>
              <a:t>The reader can infer that in North Dakota, block parties happen during the summer.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dirty="0">
                <a:solidFill>
                  <a:srgbClr val="FFFFFF"/>
                </a:solidFill>
              </a:rPr>
              <a:t>			</a:t>
            </a:r>
            <a:r>
              <a:rPr lang="en-US" sz="4800" dirty="0" smtClean="0">
                <a:solidFill>
                  <a:srgbClr val="FFFFFF"/>
                </a:solidFill>
              </a:rPr>
              <a:t>G- </a:t>
            </a:r>
            <a:r>
              <a:rPr lang="en-US" sz="4800" dirty="0">
                <a:solidFill>
                  <a:srgbClr val="FFFFFF"/>
                </a:solidFill>
              </a:rPr>
              <a:t>Give evidence. 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19900" y="1896900"/>
            <a:ext cx="102338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>
                <a:solidFill>
                  <a:schemeClr val="lt1"/>
                </a:solidFill>
              </a:rPr>
              <a:t>In the text, the author states, “Right then, I knew summer had arrived in North Dakota” in response to a phone call announcing a block party. 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dirty="0">
                <a:solidFill>
                  <a:srgbClr val="F3F3F3"/>
                </a:solidFill>
              </a:rPr>
              <a:t>			</a:t>
            </a:r>
            <a:r>
              <a:rPr lang="en-US" sz="4800" dirty="0" smtClean="0">
                <a:solidFill>
                  <a:srgbClr val="F3F3F3"/>
                </a:solidFill>
              </a:rPr>
              <a:t>E- </a:t>
            </a:r>
            <a:r>
              <a:rPr lang="en-US" sz="4800" dirty="0">
                <a:solidFill>
                  <a:srgbClr val="F3F3F3"/>
                </a:solidFill>
              </a:rPr>
              <a:t>Explain evidence.  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>
                <a:solidFill>
                  <a:schemeClr val="lt1"/>
                </a:solidFill>
              </a:rPr>
              <a:t>This shows that in North Dakota, block parties signal the start of summer.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>
                <a:solidFill>
                  <a:srgbClr val="F3F3F3"/>
                </a:solidFill>
              </a:rPr>
              <a:t>What can readers infer about block parties in North Dakota?  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1120000" y="1825625"/>
            <a:ext cx="102338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lt1"/>
                </a:solidFill>
              </a:rPr>
              <a:t>Readers can infer that in North Dakota, block parties happen during the summer. In the text, the author states, “Right then, I knew that summer had arrived,” in response to a phone call announcing a block party. This shows that in North Dakota, block parties signal the start of summer.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pth">
  <a:themeElements>
    <a:clrScheme name="Depth">
      <a:dk1>
        <a:srgbClr val="000000"/>
      </a:dk1>
      <a:lt1>
        <a:srgbClr val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Cantarell</vt:lpstr>
      <vt:lpstr>Arial</vt:lpstr>
      <vt:lpstr>Depth</vt:lpstr>
      <vt:lpstr>Warm Up</vt:lpstr>
      <vt:lpstr>Textual Evidence</vt:lpstr>
      <vt:lpstr>Evidence</vt:lpstr>
      <vt:lpstr>   R. A. G. E. </vt:lpstr>
      <vt:lpstr>PowerPoint Presentation</vt:lpstr>
      <vt:lpstr>  R- Restate the question A-Answer the question</vt:lpstr>
      <vt:lpstr>   G- Give evidence. </vt:lpstr>
      <vt:lpstr>   E- Explain evidence.  </vt:lpstr>
      <vt:lpstr>What can readers infer about block parties in North Dakota?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Garver, Kiley</dc:creator>
  <cp:lastModifiedBy>Garver, Kiley</cp:lastModifiedBy>
  <cp:revision>1</cp:revision>
  <dcterms:modified xsi:type="dcterms:W3CDTF">2016-01-21T19:34:37Z</dcterms:modified>
</cp:coreProperties>
</file>